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4" r:id="rId9"/>
    <p:sldId id="275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1224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International_Olympic_Committee" TargetMode="External"/><Relationship Id="rId2" Type="http://schemas.openxmlformats.org/officeDocument/2006/relationships/hyperlink" Target="https://en.wikipedia.org/wiki/Ergogenic_aid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vyroses.com/HumanBody/Muscles/Muscle_Cell.php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vyroses.com/HumanBody/Muscles/Muscle_Cell.php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vyroses.com/Define/Arteriole" TargetMode="External"/><Relationship Id="rId2" Type="http://schemas.openxmlformats.org/officeDocument/2006/relationships/hyperlink" Target="http://www.ivyroses.com/HumanBody/Blood/Blood_Vessels.ph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vyroses.com/HumanBody/Tissue/Tissue_Muscular-Tissue.php" TargetMode="External"/><Relationship Id="rId5" Type="http://schemas.openxmlformats.org/officeDocument/2006/relationships/hyperlink" Target="http://www.ivyroses.com/Define/Capillary" TargetMode="External"/><Relationship Id="rId4" Type="http://schemas.openxmlformats.org/officeDocument/2006/relationships/hyperlink" Target="http://www.ivyroses.com/Define/Venule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vyroses.com/HumanBody/Skin/Structure_of_Skin.php" TargetMode="External"/><Relationship Id="rId2" Type="http://schemas.openxmlformats.org/officeDocument/2006/relationships/hyperlink" Target="http://www.ivyroses.com/HumanBody/Muscles/Muscle_Cell.php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vyroses.com/Define/Enzyme" TargetMode="External"/><Relationship Id="rId2" Type="http://schemas.openxmlformats.org/officeDocument/2006/relationships/hyperlink" Target="http://www.ivyroses.com/Biology/Organelles/Structure-of-Mitochondria.php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ivyroses.com/Define/Fatty_Acids" TargetMode="External"/><Relationship Id="rId4" Type="http://schemas.openxmlformats.org/officeDocument/2006/relationships/hyperlink" Target="http://www.ivyroses.com/HumanBody/Cells/Cell_Structure.php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vyroses.com/HumanBody/Blood/Blood_Vessels.php" TargetMode="External"/><Relationship Id="rId2" Type="http://schemas.openxmlformats.org/officeDocument/2006/relationships/hyperlink" Target="http://www.ivyroses.com/HumanBody/Blood/Blood_Pressure.ph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vyroses.com/HumanBody/Muscles/Muscle_Cell.php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vyroses.com/HumanBody/Muscles/Muscle_Cell.php" TargetMode="External"/><Relationship Id="rId2" Type="http://schemas.openxmlformats.org/officeDocument/2006/relationships/hyperlink" Target="http://www.ivyroses.com/Define/Erythrocyte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ivyroses.com/HumanBody/Tissue/Tissue_Muscular-Tissue.php" TargetMode="External"/><Relationship Id="rId4" Type="http://schemas.openxmlformats.org/officeDocument/2006/relationships/hyperlink" Target="http://www.ivyroses.com/Define/Capillary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8601"/>
            <a:ext cx="7772400" cy="914399"/>
          </a:xfrm>
        </p:spPr>
        <p:txBody>
          <a:bodyPr/>
          <a:lstStyle/>
          <a:p>
            <a:r>
              <a:rPr lang="en-US" dirty="0" smtClean="0"/>
              <a:t>Dope test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143000"/>
            <a:ext cx="8839200" cy="1752600"/>
          </a:xfrm>
        </p:spPr>
        <p:txBody>
          <a:bodyPr>
            <a:noAutofit/>
          </a:bodyPr>
          <a:lstStyle/>
          <a:p>
            <a:pPr algn="just"/>
            <a:r>
              <a:rPr lang="en-IN" sz="2800" dirty="0" smtClean="0"/>
              <a:t>In competitive sports, </a:t>
            </a:r>
            <a:r>
              <a:rPr lang="en-IN" sz="2800" b="1" dirty="0" smtClean="0"/>
              <a:t>doping</a:t>
            </a:r>
            <a:r>
              <a:rPr lang="en-IN" sz="2800" dirty="0" smtClean="0"/>
              <a:t> is the use of banned </a:t>
            </a:r>
            <a:r>
              <a:rPr lang="en-IN" sz="2800" dirty="0" smtClean="0">
                <a:hlinkClick r:id="rId2" tooltip="Ergogenic aid"/>
              </a:rPr>
              <a:t>athletic performance-enhancing drugs</a:t>
            </a:r>
            <a:r>
              <a:rPr lang="en-IN" sz="2800" dirty="0" smtClean="0"/>
              <a:t> by athletic competitors. The term </a:t>
            </a:r>
            <a:r>
              <a:rPr lang="en-IN" sz="2800" i="1" dirty="0" smtClean="0"/>
              <a:t>doping</a:t>
            </a:r>
            <a:r>
              <a:rPr lang="en-IN" sz="2800" dirty="0" smtClean="0"/>
              <a:t> is widely used by organizations that regulate sporting competitions. The use of drugs to enhance performance is considered unethical, and therefore prohibited, by most international sports organizations, including the </a:t>
            </a:r>
            <a:r>
              <a:rPr lang="en-IN" sz="2800" dirty="0" smtClean="0">
                <a:hlinkClick r:id="rId3" tooltip="International Olympic Committee"/>
              </a:rPr>
              <a:t>International Olympic Committee</a:t>
            </a:r>
            <a:r>
              <a:rPr lang="en-IN" sz="2800" dirty="0" smtClean="0"/>
              <a:t>. </a:t>
            </a:r>
            <a:endParaRPr lang="en-IN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1266" name="Picture 2" descr="Figure 2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0"/>
            <a:ext cx="7620000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u="sng" dirty="0" smtClean="0"/>
              <a:t>Effects of Exercise on Muscles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IN" dirty="0" smtClean="0"/>
              <a:t>The effects of </a:t>
            </a:r>
            <a:r>
              <a:rPr lang="en-IN" b="1" dirty="0" smtClean="0"/>
              <a:t>exercise</a:t>
            </a:r>
            <a:r>
              <a:rPr lang="en-IN" dirty="0" smtClean="0"/>
              <a:t> or any </a:t>
            </a:r>
            <a:r>
              <a:rPr lang="en-IN" b="1" dirty="0" smtClean="0"/>
              <a:t>physical activity</a:t>
            </a:r>
            <a:r>
              <a:rPr lang="en-IN" dirty="0" smtClean="0"/>
              <a:t> on </a:t>
            </a:r>
            <a:r>
              <a:rPr lang="en-IN" dirty="0" err="1" smtClean="0">
                <a:hlinkClick r:id="rId2"/>
              </a:rPr>
              <a:t>muscles</a:t>
            </a:r>
            <a:r>
              <a:rPr lang="en-IN" dirty="0" err="1" smtClean="0"/>
              <a:t>depend</a:t>
            </a:r>
            <a:r>
              <a:rPr lang="en-IN" dirty="0" smtClean="0"/>
              <a:t> on:</a:t>
            </a:r>
          </a:p>
          <a:p>
            <a:r>
              <a:rPr lang="en-IN" b="1" dirty="0" smtClean="0"/>
              <a:t>Type of physical activity</a:t>
            </a:r>
            <a:r>
              <a:rPr lang="en-IN" dirty="0" smtClean="0"/>
              <a:t> e.g. walking, playing tennis, playing bowls</a:t>
            </a:r>
          </a:p>
          <a:p>
            <a:r>
              <a:rPr lang="en-IN" b="1" dirty="0" smtClean="0"/>
              <a:t>Intensity of the activity</a:t>
            </a:r>
            <a:r>
              <a:rPr lang="en-IN" dirty="0" smtClean="0"/>
              <a:t> e.g. gentle slow walk or 200m sprint</a:t>
            </a:r>
          </a:p>
          <a:p>
            <a:r>
              <a:rPr lang="en-IN" b="1" dirty="0" smtClean="0"/>
              <a:t>Duration of the activity</a:t>
            </a:r>
            <a:r>
              <a:rPr lang="en-IN" dirty="0" smtClean="0"/>
              <a:t> e.g. 30 </a:t>
            </a:r>
            <a:r>
              <a:rPr lang="en-IN" dirty="0" err="1" smtClean="0"/>
              <a:t>mins</a:t>
            </a:r>
            <a:r>
              <a:rPr lang="en-IN" dirty="0" smtClean="0"/>
              <a:t> or 4 hours</a:t>
            </a:r>
          </a:p>
          <a:p>
            <a:r>
              <a:rPr lang="en-IN" dirty="0" smtClean="0"/>
              <a:t>The effects of exercise on muscles include both </a:t>
            </a:r>
            <a:r>
              <a:rPr lang="en-IN" b="1" dirty="0" smtClean="0"/>
              <a:t>short term </a:t>
            </a:r>
            <a:r>
              <a:rPr lang="en-IN" dirty="0" smtClean="0"/>
              <a:t>and </a:t>
            </a:r>
            <a:r>
              <a:rPr lang="en-IN" b="1" dirty="0" smtClean="0"/>
              <a:t>long term</a:t>
            </a:r>
            <a:r>
              <a:rPr lang="en-IN" dirty="0" smtClean="0"/>
              <a:t> changes due to physical exercise:</a:t>
            </a:r>
          </a:p>
          <a:p>
            <a:r>
              <a:rPr lang="en-IN" b="1" dirty="0" smtClean="0"/>
              <a:t>Short term</a:t>
            </a:r>
            <a:r>
              <a:rPr lang="en-IN" dirty="0" smtClean="0"/>
              <a:t> effects of exercise persist during the activity itself and perhaps for a short time afterwards.</a:t>
            </a:r>
            <a:br>
              <a:rPr lang="en-IN" dirty="0" smtClean="0"/>
            </a:br>
            <a:endParaRPr lang="en-IN" dirty="0" smtClean="0"/>
          </a:p>
          <a:p>
            <a:r>
              <a:rPr lang="en-IN" b="1" dirty="0" smtClean="0"/>
              <a:t>Long term</a:t>
            </a:r>
            <a:r>
              <a:rPr lang="en-IN" dirty="0" smtClean="0"/>
              <a:t> effects of exercise are on-going and can apply for much longer lengths of time including between physical activities.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u="sng" dirty="0" smtClean="0"/>
              <a:t>Long Term Effects of Exercise on Muscles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IN" b="1" dirty="0" smtClean="0"/>
              <a:t>Muscle size</a:t>
            </a:r>
            <a:endParaRPr lang="en-IN" dirty="0" smtClean="0"/>
          </a:p>
          <a:p>
            <a:r>
              <a:rPr lang="en-IN" dirty="0" smtClean="0"/>
              <a:t>Although </a:t>
            </a:r>
            <a:r>
              <a:rPr lang="en-IN" b="1" dirty="0" smtClean="0"/>
              <a:t>muscle size</a:t>
            </a:r>
            <a:r>
              <a:rPr lang="en-IN" dirty="0" smtClean="0"/>
              <a:t> (and other physical characteristics such as height) is largely determined by a person's genes, muscle size can be affected to a certain extent by:</a:t>
            </a:r>
          </a:p>
          <a:p>
            <a:r>
              <a:rPr lang="en-IN" dirty="0" smtClean="0"/>
              <a:t>drugs e.g. anabolic steroids</a:t>
            </a:r>
          </a:p>
          <a:p>
            <a:r>
              <a:rPr lang="en-IN" dirty="0" smtClean="0"/>
              <a:t>lifestyle choices e.g. </a:t>
            </a:r>
            <a:r>
              <a:rPr lang="en-IN" b="1" dirty="0" smtClean="0"/>
              <a:t>exercise</a:t>
            </a:r>
            <a:r>
              <a:rPr lang="en-IN" dirty="0" smtClean="0"/>
              <a:t> for work or leisure.</a:t>
            </a:r>
          </a:p>
          <a:p>
            <a:r>
              <a:rPr lang="en-IN" dirty="0" smtClean="0"/>
              <a:t>Not all forms of sports or exercise have a significant effect on muscle size because some sports rely more on concentration, co-ordination and control than on physical power and strength. However, in general, exercising specific muscles regularly can increase their size by up to approx. 60%. This increase in muscle size is mainly due to increased diameter of individual </a:t>
            </a:r>
            <a:r>
              <a:rPr lang="en-IN" dirty="0" smtClean="0">
                <a:hlinkClick r:id="rId2"/>
              </a:rPr>
              <a:t>muscle fibres</a:t>
            </a:r>
            <a:r>
              <a:rPr lang="en-IN" dirty="0" smtClean="0"/>
              <a:t>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N" b="1" dirty="0" smtClean="0"/>
              <a:t>Blood supply</a:t>
            </a:r>
            <a:r>
              <a:rPr lang="en-IN" dirty="0" smtClean="0"/>
              <a:t> </a:t>
            </a:r>
            <a:br>
              <a:rPr lang="en-IN" dirty="0" smtClean="0"/>
            </a:br>
            <a:r>
              <a:rPr lang="en-IN" dirty="0" smtClean="0"/>
              <a:t>(to and through muscles)</a:t>
            </a:r>
          </a:p>
          <a:p>
            <a:r>
              <a:rPr lang="en-IN" dirty="0" smtClean="0"/>
              <a:t>As a result of frequent exercise over a sustained period of time both the </a:t>
            </a:r>
            <a:r>
              <a:rPr lang="en-IN" b="1" dirty="0" err="1" smtClean="0"/>
              <a:t>quantity</a:t>
            </a:r>
            <a:r>
              <a:rPr lang="en-IN" dirty="0" err="1" smtClean="0"/>
              <a:t>of</a:t>
            </a:r>
            <a:r>
              <a:rPr lang="en-IN" dirty="0" smtClean="0"/>
              <a:t> </a:t>
            </a:r>
            <a:r>
              <a:rPr lang="en-IN" dirty="0" smtClean="0">
                <a:hlinkClick r:id="rId2"/>
              </a:rPr>
              <a:t>blood vessels</a:t>
            </a:r>
            <a:r>
              <a:rPr lang="en-IN" dirty="0" smtClean="0"/>
              <a:t> (incl. e.g. </a:t>
            </a:r>
            <a:r>
              <a:rPr lang="en-IN" dirty="0" smtClean="0">
                <a:hlinkClick r:id="rId3"/>
              </a:rPr>
              <a:t>arterioles</a:t>
            </a:r>
            <a:r>
              <a:rPr lang="en-IN" dirty="0" smtClean="0"/>
              <a:t> and </a:t>
            </a:r>
            <a:r>
              <a:rPr lang="en-IN" dirty="0" err="1" smtClean="0">
                <a:hlinkClick r:id="rId4"/>
              </a:rPr>
              <a:t>venules</a:t>
            </a:r>
            <a:r>
              <a:rPr lang="en-IN" dirty="0" smtClean="0"/>
              <a:t>) and the </a:t>
            </a:r>
            <a:r>
              <a:rPr lang="en-IN" b="1" dirty="0" smtClean="0"/>
              <a:t>extent</a:t>
            </a:r>
            <a:r>
              <a:rPr lang="en-IN" dirty="0" smtClean="0"/>
              <a:t> of the </a:t>
            </a:r>
            <a:r>
              <a:rPr lang="en-IN" dirty="0" smtClean="0">
                <a:hlinkClick r:id="rId5"/>
              </a:rPr>
              <a:t>capillary beds</a:t>
            </a:r>
            <a:r>
              <a:rPr lang="en-IN" dirty="0" smtClean="0"/>
              <a:t> increases.</a:t>
            </a:r>
            <a:br>
              <a:rPr lang="en-IN" dirty="0" smtClean="0"/>
            </a:br>
            <a:r>
              <a:rPr lang="en-IN" dirty="0" smtClean="0"/>
              <a:t>The benefits of these effects on </a:t>
            </a:r>
            <a:r>
              <a:rPr lang="en-IN" b="1" dirty="0" smtClean="0"/>
              <a:t>blood supply</a:t>
            </a:r>
            <a:r>
              <a:rPr lang="en-IN" dirty="0" smtClean="0"/>
              <a:t> to </a:t>
            </a:r>
            <a:r>
              <a:rPr lang="en-IN" dirty="0" smtClean="0">
                <a:hlinkClick r:id="rId6"/>
              </a:rPr>
              <a:t>muscle tissues</a:t>
            </a:r>
            <a:r>
              <a:rPr lang="en-IN" dirty="0" smtClean="0"/>
              <a:t> include:</a:t>
            </a:r>
          </a:p>
          <a:p>
            <a:r>
              <a:rPr lang="en-IN" dirty="0" smtClean="0"/>
              <a:t>improving delivery of substrates to the tissues by the blood</a:t>
            </a:r>
          </a:p>
          <a:p>
            <a:r>
              <a:rPr lang="en-IN" dirty="0" smtClean="0"/>
              <a:t>improving the blood system's efficiency in removing toxic products from the tissues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IN" b="1" dirty="0" smtClean="0"/>
              <a:t>Muscle Co-ordination</a:t>
            </a:r>
            <a:endParaRPr lang="en-IN" dirty="0" smtClean="0"/>
          </a:p>
          <a:p>
            <a:r>
              <a:rPr lang="en-IN" dirty="0" smtClean="0"/>
              <a:t>Frequent exercise and especially use of specific muscles for the same or similar skilled tasks e.g. dribbling a ball in a game of football leads to </a:t>
            </a:r>
            <a:r>
              <a:rPr lang="en-IN" b="1" dirty="0" smtClean="0"/>
              <a:t>improved co-ordination</a:t>
            </a:r>
            <a:r>
              <a:rPr lang="en-IN" dirty="0" smtClean="0"/>
              <a:t>. </a:t>
            </a:r>
            <a:br>
              <a:rPr lang="en-IN" dirty="0" smtClean="0"/>
            </a:br>
            <a:r>
              <a:rPr lang="en-IN" dirty="0" smtClean="0"/>
              <a:t>For example, antagonistic pairs of muscles work together even more effectively; when the prime mover contracts more rapidly the antagonist (muscle) must also relax as quickly.</a:t>
            </a:r>
          </a:p>
          <a:p>
            <a:r>
              <a:rPr lang="en-IN" dirty="0" smtClean="0"/>
              <a:t>Improved muscle co-ordination is not just about </a:t>
            </a:r>
            <a:r>
              <a:rPr lang="en-IN" dirty="0" smtClean="0">
                <a:hlinkClick r:id="rId2"/>
              </a:rPr>
              <a:t>muscle cells</a:t>
            </a:r>
            <a:r>
              <a:rPr lang="en-IN" dirty="0" smtClean="0"/>
              <a:t> and tissues but also the nerves that innervate those muscles. The </a:t>
            </a:r>
            <a:r>
              <a:rPr lang="en-IN" i="1" dirty="0" smtClean="0"/>
              <a:t>somatic nervous system</a:t>
            </a:r>
            <a:r>
              <a:rPr lang="en-IN" dirty="0" smtClean="0"/>
              <a:t> controls skeletal muscle e.g. the muscles that move the arms and legs together with external sensory organs such as </a:t>
            </a:r>
            <a:r>
              <a:rPr lang="en-IN" dirty="0" smtClean="0">
                <a:hlinkClick r:id="rId3"/>
              </a:rPr>
              <a:t>the skin</a:t>
            </a:r>
            <a:r>
              <a:rPr lang="en-IN" dirty="0" smtClean="0"/>
              <a:t>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IN" b="1" dirty="0" smtClean="0"/>
              <a:t>Muscle Biochemistry</a:t>
            </a:r>
            <a:endParaRPr lang="en-IN" dirty="0" smtClean="0"/>
          </a:p>
          <a:p>
            <a:r>
              <a:rPr lang="en-IN" dirty="0" smtClean="0"/>
              <a:t>Many beneficial biochemical changes take place in muscle tissues as a result of regular long term exercise. These include:</a:t>
            </a:r>
          </a:p>
          <a:p>
            <a:r>
              <a:rPr lang="en-IN" dirty="0" smtClean="0"/>
              <a:t>increase in the size and quantity of </a:t>
            </a:r>
            <a:r>
              <a:rPr lang="en-IN" dirty="0" smtClean="0">
                <a:hlinkClick r:id="rId2"/>
              </a:rPr>
              <a:t>mitochondria</a:t>
            </a:r>
            <a:r>
              <a:rPr lang="en-IN" dirty="0" smtClean="0"/>
              <a:t> in the cells</a:t>
            </a:r>
          </a:p>
          <a:p>
            <a:r>
              <a:rPr lang="en-IN" dirty="0" smtClean="0"/>
              <a:t>increase in activity of </a:t>
            </a:r>
            <a:r>
              <a:rPr lang="en-IN" dirty="0" smtClean="0">
                <a:hlinkClick r:id="rId3"/>
              </a:rPr>
              <a:t>enzymes</a:t>
            </a:r>
            <a:r>
              <a:rPr lang="en-IN" dirty="0" smtClean="0"/>
              <a:t> in the </a:t>
            </a:r>
            <a:r>
              <a:rPr lang="en-IN" b="1" dirty="0" err="1" smtClean="0"/>
              <a:t>tricarboxylic</a:t>
            </a:r>
            <a:r>
              <a:rPr lang="en-IN" b="1" dirty="0" smtClean="0"/>
              <a:t> acid cycle</a:t>
            </a:r>
            <a:r>
              <a:rPr lang="en-IN" dirty="0" smtClean="0"/>
              <a:t> (which is also known as the </a:t>
            </a:r>
            <a:r>
              <a:rPr lang="en-IN" b="1" dirty="0" smtClean="0"/>
              <a:t>TCA cycle</a:t>
            </a:r>
            <a:r>
              <a:rPr lang="en-IN" dirty="0" smtClean="0"/>
              <a:t>, the </a:t>
            </a:r>
            <a:r>
              <a:rPr lang="en-IN" b="1" dirty="0" smtClean="0"/>
              <a:t>Krebs cycle</a:t>
            </a:r>
            <a:r>
              <a:rPr lang="en-IN" dirty="0" smtClean="0"/>
              <a:t> and as the </a:t>
            </a:r>
            <a:r>
              <a:rPr lang="en-IN" b="1" dirty="0" smtClean="0"/>
              <a:t>citric acid cycle</a:t>
            </a:r>
            <a:r>
              <a:rPr lang="en-IN" dirty="0" smtClean="0"/>
              <a:t>), a series of enzyme-catalyzed chemical reactions that form a key part of aerobic respiration in </a:t>
            </a:r>
            <a:r>
              <a:rPr lang="en-IN" dirty="0" smtClean="0">
                <a:hlinkClick r:id="rId4"/>
              </a:rPr>
              <a:t>cells</a:t>
            </a:r>
            <a:endParaRPr lang="en-IN" dirty="0" smtClean="0"/>
          </a:p>
          <a:p>
            <a:r>
              <a:rPr lang="en-IN" dirty="0" smtClean="0"/>
              <a:t>increase in fatty acid oxidation (</a:t>
            </a:r>
            <a:r>
              <a:rPr lang="en-IN" dirty="0" smtClean="0">
                <a:hlinkClick r:id="rId5"/>
              </a:rPr>
              <a:t>fatty acid</a:t>
            </a:r>
            <a:r>
              <a:rPr lang="en-IN" dirty="0" smtClean="0"/>
              <a:t> oxidation in mitochondria provides energy to cells when glucose levels are low).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u="sng" dirty="0" smtClean="0"/>
              <a:t>Effects of Exercise on Circulation</a:t>
            </a: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IN" dirty="0" smtClean="0"/>
              <a:t> </a:t>
            </a:r>
            <a:r>
              <a:rPr lang="en-IN" u="sng" dirty="0" smtClean="0"/>
              <a:t>Short-term physical activity</a:t>
            </a:r>
          </a:p>
          <a:p>
            <a:r>
              <a:rPr lang="en-IN" dirty="0" smtClean="0"/>
              <a:t>e.g. short run to bus stop</a:t>
            </a:r>
          </a:p>
          <a:p>
            <a:r>
              <a:rPr lang="en-IN" b="1" dirty="0" smtClean="0"/>
              <a:t>Effects on the Heart</a:t>
            </a:r>
          </a:p>
          <a:p>
            <a:r>
              <a:rPr lang="en-IN" dirty="0" smtClean="0"/>
              <a:t>increase pulse rate</a:t>
            </a:r>
          </a:p>
          <a:p>
            <a:r>
              <a:rPr lang="en-IN" dirty="0" smtClean="0">
                <a:hlinkClick r:id="rId2"/>
              </a:rPr>
              <a:t>increase blood pressure</a:t>
            </a:r>
            <a:endParaRPr lang="en-IN" dirty="0" smtClean="0"/>
          </a:p>
          <a:p>
            <a:endParaRPr lang="en-IN" dirty="0" smtClean="0"/>
          </a:p>
          <a:p>
            <a:r>
              <a:rPr lang="en-IN" dirty="0" smtClean="0"/>
              <a:t> </a:t>
            </a:r>
            <a:r>
              <a:rPr lang="en-IN" b="1" dirty="0" smtClean="0"/>
              <a:t>Effects on the blood circulation</a:t>
            </a:r>
            <a:endParaRPr lang="en-IN" dirty="0" smtClean="0"/>
          </a:p>
          <a:p>
            <a:r>
              <a:rPr lang="en-IN" dirty="0" smtClean="0"/>
              <a:t>  more (a greater volume of) blood is pumped around the body</a:t>
            </a:r>
          </a:p>
          <a:p>
            <a:r>
              <a:rPr lang="en-IN" dirty="0" smtClean="0"/>
              <a:t>blood is diverted from the soft organs within the body into the </a:t>
            </a:r>
            <a:r>
              <a:rPr lang="en-IN" dirty="0" smtClean="0">
                <a:hlinkClick r:id="rId3"/>
              </a:rPr>
              <a:t>blood vessels</a:t>
            </a:r>
            <a:r>
              <a:rPr lang="en-IN" dirty="0" smtClean="0"/>
              <a:t> to be moved around the body</a:t>
            </a:r>
          </a:p>
          <a:p>
            <a:r>
              <a:rPr lang="en-IN" dirty="0" smtClean="0"/>
              <a:t>the blood transports (i.e. moves) heat </a:t>
            </a:r>
            <a:r>
              <a:rPr lang="en-IN" u="sng" dirty="0" smtClean="0"/>
              <a:t>from</a:t>
            </a:r>
            <a:r>
              <a:rPr lang="en-IN" dirty="0" smtClean="0"/>
              <a:t> the active </a:t>
            </a:r>
            <a:r>
              <a:rPr lang="en-IN" dirty="0" smtClean="0">
                <a:hlinkClick r:id="rId4"/>
              </a:rPr>
              <a:t>muscles</a:t>
            </a:r>
            <a:r>
              <a:rPr lang="en-IN" dirty="0" smtClean="0"/>
              <a:t> </a:t>
            </a:r>
            <a:r>
              <a:rPr lang="en-IN" u="sng" dirty="0" smtClean="0"/>
              <a:t>to</a:t>
            </a:r>
            <a:r>
              <a:rPr lang="en-IN" dirty="0" smtClean="0"/>
              <a:t> the surface of the body:</a:t>
            </a:r>
          </a:p>
          <a:p>
            <a:r>
              <a:rPr lang="en-IN" dirty="0" smtClean="0"/>
              <a:t>Muscle-----HEAT-----body surface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Doping testing is an activity that is strictly specified in the International Standard for Testing and Investigations. </a:t>
            </a:r>
            <a:r>
              <a:rPr lang="en-IN" dirty="0" smtClean="0">
                <a:solidFill>
                  <a:srgbClr val="FF0000"/>
                </a:solidFill>
              </a:rPr>
              <a:t>Urine, blood </a:t>
            </a:r>
            <a:r>
              <a:rPr lang="en-IN" dirty="0" smtClean="0"/>
              <a:t>or both are collected as test samples. Doping testing takes place both at competitions and outside of them.</a:t>
            </a:r>
            <a:endParaRPr lang="en-IN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55000" lnSpcReduction="20000"/>
          </a:bodyPr>
          <a:lstStyle/>
          <a:p>
            <a:r>
              <a:rPr lang="en-IN" u="sng" dirty="0" smtClean="0"/>
              <a:t>Long-term high intensity activity</a:t>
            </a:r>
          </a:p>
          <a:p>
            <a:r>
              <a:rPr lang="en-IN" dirty="0" smtClean="0"/>
              <a:t>e.g. long cycle or cross-country skiing race</a:t>
            </a:r>
          </a:p>
          <a:p>
            <a:r>
              <a:rPr lang="en-IN" b="1" dirty="0" smtClean="0"/>
              <a:t>Effects on the Heart</a:t>
            </a:r>
            <a:endParaRPr lang="en-IN" dirty="0" smtClean="0"/>
          </a:p>
          <a:p>
            <a:r>
              <a:rPr lang="en-IN" dirty="0" smtClean="0"/>
              <a:t> heart increases in size</a:t>
            </a:r>
          </a:p>
          <a:p>
            <a:r>
              <a:rPr lang="en-IN" dirty="0" smtClean="0"/>
              <a:t>pulse rate "at rest" decreases</a:t>
            </a:r>
          </a:p>
          <a:p>
            <a:r>
              <a:rPr lang="en-IN" dirty="0" smtClean="0"/>
              <a:t>stroke volume increases - meaning that the heart pumps more blood with each stroke</a:t>
            </a:r>
          </a:p>
          <a:p>
            <a:r>
              <a:rPr lang="en-IN" dirty="0" smtClean="0"/>
              <a:t>heart-rate (pulse) returns to its "resting rate" more quickly after periods of intense activity</a:t>
            </a:r>
          </a:p>
          <a:p>
            <a:r>
              <a:rPr lang="en-IN" dirty="0" smtClean="0"/>
              <a:t>over the long term:</a:t>
            </a:r>
            <a:br>
              <a:rPr lang="en-IN" dirty="0" smtClean="0"/>
            </a:br>
            <a:r>
              <a:rPr lang="en-IN" dirty="0" smtClean="0"/>
              <a:t>risk of coronary artery disease is generally reduced, </a:t>
            </a:r>
            <a:r>
              <a:rPr lang="en-IN" i="1" dirty="0" smtClean="0"/>
              <a:t>though this is also affected by other factors e.g. diet.</a:t>
            </a:r>
          </a:p>
          <a:p>
            <a:r>
              <a:rPr lang="en-IN" b="1" dirty="0" smtClean="0"/>
              <a:t>Effects on the blood circulation</a:t>
            </a:r>
            <a:endParaRPr lang="en-IN" dirty="0" smtClean="0"/>
          </a:p>
          <a:p>
            <a:r>
              <a:rPr lang="en-IN" dirty="0" smtClean="0"/>
              <a:t> Quantity of </a:t>
            </a:r>
            <a:r>
              <a:rPr lang="en-IN" dirty="0" smtClean="0">
                <a:hlinkClick r:id="rId2"/>
              </a:rPr>
              <a:t>red blood </a:t>
            </a:r>
            <a:r>
              <a:rPr lang="en-IN" dirty="0" err="1" smtClean="0">
                <a:hlinkClick r:id="rId2"/>
              </a:rPr>
              <a:t>cells</a:t>
            </a:r>
            <a:r>
              <a:rPr lang="en-IN" dirty="0" err="1" smtClean="0"/>
              <a:t>increases</a:t>
            </a:r>
            <a:r>
              <a:rPr lang="en-IN" dirty="0" smtClean="0"/>
              <a:t> - improving the ability of the blood to transport oxygen around the body.</a:t>
            </a:r>
          </a:p>
          <a:p>
            <a:r>
              <a:rPr lang="en-IN" dirty="0" smtClean="0"/>
              <a:t>Blood supply to the </a:t>
            </a:r>
            <a:r>
              <a:rPr lang="en-IN" dirty="0" smtClean="0">
                <a:hlinkClick r:id="rId3"/>
              </a:rPr>
              <a:t>muscle fibres</a:t>
            </a:r>
            <a:r>
              <a:rPr lang="en-IN" dirty="0" smtClean="0"/>
              <a:t> is improved by more </a:t>
            </a:r>
            <a:r>
              <a:rPr lang="en-IN" dirty="0" smtClean="0">
                <a:hlinkClick r:id="rId4"/>
              </a:rPr>
              <a:t>capillaries</a:t>
            </a:r>
            <a:r>
              <a:rPr lang="en-IN" dirty="0" smtClean="0"/>
              <a:t> becoming available to take blood to the </a:t>
            </a:r>
            <a:r>
              <a:rPr lang="en-IN" dirty="0" smtClean="0">
                <a:hlinkClick r:id="rId5"/>
              </a:rPr>
              <a:t>muscle tissues</a:t>
            </a:r>
            <a:r>
              <a:rPr lang="en-IN" dirty="0" smtClean="0"/>
              <a:t>.</a:t>
            </a:r>
          </a:p>
          <a:p>
            <a:r>
              <a:rPr lang="en-IN" dirty="0" smtClean="0"/>
              <a:t>Similarly, efficiency of return of de-oxygenated blood to the heart is also improved.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Doping test types</a:t>
            </a:r>
          </a:p>
          <a:p>
            <a:r>
              <a:rPr lang="en-IN" dirty="0" smtClean="0"/>
              <a:t>There are two types of doping tests: </a:t>
            </a:r>
            <a:r>
              <a:rPr lang="en-IN" dirty="0" smtClean="0">
                <a:solidFill>
                  <a:srgbClr val="FF0000"/>
                </a:solidFill>
              </a:rPr>
              <a:t>in-competition tests and out-of-competition tests.</a:t>
            </a:r>
            <a:r>
              <a:rPr lang="en-IN" dirty="0" smtClean="0"/>
              <a:t> An athlete can be summoned to testing at </a:t>
            </a:r>
            <a:r>
              <a:rPr lang="en-IN" dirty="0" smtClean="0">
                <a:solidFill>
                  <a:srgbClr val="FF0000"/>
                </a:solidFill>
              </a:rPr>
              <a:t>any time and anywhere</a:t>
            </a:r>
            <a:r>
              <a:rPr lang="en-IN" dirty="0" smtClean="0"/>
              <a:t>, either in their home country or abroad. The athlete is invited in person.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In-competition tests</a:t>
            </a:r>
            <a:br>
              <a:rPr lang="en-IN" b="1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In-competition tests refer to doping tests performed </a:t>
            </a:r>
            <a:r>
              <a:rPr lang="en-IN" dirty="0" smtClean="0">
                <a:solidFill>
                  <a:srgbClr val="FF0000"/>
                </a:solidFill>
              </a:rPr>
              <a:t>in connection with a competition event. </a:t>
            </a:r>
            <a:r>
              <a:rPr lang="en-IN" dirty="0" smtClean="0"/>
              <a:t>Unless otherwise specified in the rules of the international or another relevant </a:t>
            </a:r>
            <a:r>
              <a:rPr lang="en-IN" dirty="0" err="1" smtClean="0"/>
              <a:t>antidoping</a:t>
            </a:r>
            <a:r>
              <a:rPr lang="en-IN" dirty="0" smtClean="0"/>
              <a:t> organisation, this refers to a period starting </a:t>
            </a:r>
            <a:r>
              <a:rPr lang="en-IN" dirty="0" smtClean="0">
                <a:solidFill>
                  <a:srgbClr val="FF0000"/>
                </a:solidFill>
              </a:rPr>
              <a:t>12 hours prior to the competition and ending at the end of the competition </a:t>
            </a:r>
            <a:r>
              <a:rPr lang="en-IN" dirty="0" smtClean="0"/>
              <a:t>and the related collection of samples.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Out-of-competition tests</a:t>
            </a:r>
            <a:br>
              <a:rPr lang="en-IN" b="1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Targeted doping tests are also carried out outside of competitions. Out-of-competition samples are tested for non-approved substances, anabolic agents, peptide hormones, growth factors and similar substances, ß2-agonists, hormone and metabolism modulators, diuretics and other masking agents as well as all prohibited methods.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Sample types</a:t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IN" dirty="0" smtClean="0"/>
              <a:t>Doping tests consist of taking a urine sample or a blood sample or both. A blood sample does not replace a urine test, because it concerns primarily different substances and different methods.</a:t>
            </a:r>
          </a:p>
          <a:p>
            <a:r>
              <a:rPr lang="en-IN" b="1" u="sng" dirty="0" smtClean="0"/>
              <a:t>Urine tests</a:t>
            </a:r>
          </a:p>
          <a:p>
            <a:r>
              <a:rPr lang="en-IN" dirty="0" smtClean="0"/>
              <a:t>Doping control is most often carried out based on urine tests. The urine sample is used in analysing the use of prohibited substances and methods.</a:t>
            </a:r>
          </a:p>
          <a:p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Blood tests</a:t>
            </a:r>
            <a:br>
              <a:rPr lang="en-IN" b="1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Blood samples may be taken for identifying prohibited substances and methods, for screening or as a part </a:t>
            </a:r>
            <a:r>
              <a:rPr lang="en-IN" dirty="0" smtClean="0">
                <a:solidFill>
                  <a:srgbClr val="FF0000"/>
                </a:solidFill>
              </a:rPr>
              <a:t>of long-term monitoring </a:t>
            </a:r>
            <a:r>
              <a:rPr lang="en-IN" dirty="0" smtClean="0"/>
              <a:t>in order to create an athlete's personal profile.</a:t>
            </a:r>
          </a:p>
          <a:p>
            <a:r>
              <a:rPr lang="en-IN" dirty="0" smtClean="0"/>
              <a:t>Blood tests are carried out, for example, in order to </a:t>
            </a:r>
            <a:r>
              <a:rPr lang="en-IN" dirty="0" smtClean="0">
                <a:solidFill>
                  <a:srgbClr val="FF0000"/>
                </a:solidFill>
              </a:rPr>
              <a:t>detect growth hormone and the use of various artificial substances and methods </a:t>
            </a:r>
            <a:r>
              <a:rPr lang="en-IN" dirty="0" smtClean="0"/>
              <a:t>related to the manipulation of blood.</a:t>
            </a:r>
          </a:p>
          <a:p>
            <a:r>
              <a:rPr lang="en-US" dirty="0" smtClean="0"/>
              <a:t>Most accurate way of test</a:t>
            </a:r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Breath test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Quickly determine alcohol conc.</a:t>
            </a:r>
          </a:p>
          <a:p>
            <a:r>
              <a:rPr lang="en-US" dirty="0" smtClean="0"/>
              <a:t>Breath analyzer is the instrument used for it</a:t>
            </a:r>
          </a:p>
          <a:p>
            <a:pPr algn="ctr">
              <a:buNone/>
            </a:pPr>
            <a:r>
              <a:rPr lang="en-US" sz="4400" dirty="0" smtClean="0">
                <a:solidFill>
                  <a:srgbClr val="FF0000"/>
                </a:solidFill>
              </a:rPr>
              <a:t>Hair test</a:t>
            </a:r>
          </a:p>
          <a:p>
            <a:pPr>
              <a:buNone/>
            </a:pPr>
            <a:r>
              <a:rPr lang="en-US" dirty="0" smtClean="0"/>
              <a:t>Alcohol is deposited directly in the hair</a:t>
            </a:r>
          </a:p>
          <a:p>
            <a:pPr>
              <a:buNone/>
            </a:pPr>
            <a:r>
              <a:rPr lang="en-US" sz="4400" dirty="0" smtClean="0">
                <a:solidFill>
                  <a:srgbClr val="FF0000"/>
                </a:solidFill>
              </a:rPr>
              <a:t>Saliva drug screen/oral fluid based screen</a:t>
            </a:r>
            <a:endParaRPr lang="en-IN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Sweat drug screen</a:t>
            </a:r>
            <a:br>
              <a:rPr lang="en-US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Sweat patches are attached to the skin to collect sweat for a long period of time (</a:t>
            </a:r>
            <a:r>
              <a:rPr lang="en-US" dirty="0" err="1" smtClean="0"/>
              <a:t>upto</a:t>
            </a:r>
            <a:r>
              <a:rPr lang="en-US" dirty="0" smtClean="0"/>
              <a:t> 14 days)</a:t>
            </a:r>
            <a:endParaRPr lang="en-I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173155</TotalTime>
  <Words>490</Words>
  <Application>Microsoft Office PowerPoint</Application>
  <PresentationFormat>On-screen Show (4:3)</PresentationFormat>
  <Paragraphs>75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Dope test</vt:lpstr>
      <vt:lpstr>PowerPoint Presentation</vt:lpstr>
      <vt:lpstr>PowerPoint Presentation</vt:lpstr>
      <vt:lpstr>In-competition tests </vt:lpstr>
      <vt:lpstr>Out-of-competition tests </vt:lpstr>
      <vt:lpstr>Sample types </vt:lpstr>
      <vt:lpstr>Blood tests </vt:lpstr>
      <vt:lpstr>Breath test</vt:lpstr>
      <vt:lpstr>Sweat drug screen </vt:lpstr>
      <vt:lpstr>PowerPoint Presentation</vt:lpstr>
      <vt:lpstr>PowerPoint Presentation</vt:lpstr>
      <vt:lpstr>PowerPoint Presentation</vt:lpstr>
      <vt:lpstr>PowerPoint Presentation</vt:lpstr>
      <vt:lpstr>Effects of Exercise on Muscles </vt:lpstr>
      <vt:lpstr>Long Term Effects of Exercise on Muscles </vt:lpstr>
      <vt:lpstr>PowerPoint Presentation</vt:lpstr>
      <vt:lpstr>PowerPoint Presentation</vt:lpstr>
      <vt:lpstr>PowerPoint Presentation</vt:lpstr>
      <vt:lpstr>Effects of Exercise on Circulation 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Dope test</dc:title>
  <dc:creator>HPLAP</dc:creator>
  <cp:lastModifiedBy>ss</cp:lastModifiedBy>
  <cp:revision>6</cp:revision>
  <dcterms:created xsi:type="dcterms:W3CDTF">2006-08-16T00:00:00Z</dcterms:created>
  <dcterms:modified xsi:type="dcterms:W3CDTF">2017-06-13T16:48:25Z</dcterms:modified>
</cp:coreProperties>
</file>